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0" r:id="rId4"/>
    <p:sldId id="263" r:id="rId5"/>
    <p:sldId id="264" r:id="rId6"/>
    <p:sldId id="265" r:id="rId7"/>
    <p:sldId id="266" r:id="rId8"/>
    <p:sldId id="267" r:id="rId9"/>
    <p:sldId id="270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Inter" panose="020B0604020202020204" charset="0"/>
      <p:regular r:id="rId12"/>
    </p:embeddedFont>
    <p:embeddedFont>
      <p:font typeface="Inter Bold" panose="020B0604020202020204" charset="0"/>
      <p:regular r:id="rId13"/>
    </p:embeddedFont>
    <p:embeddedFont>
      <p:font typeface="Oswald" panose="00000500000000000000" pitchFamily="2" charset="-94"/>
      <p:regular r:id="rId14"/>
      <p:bold r:id="rId15"/>
    </p:embeddedFont>
    <p:embeddedFont>
      <p:font typeface="Oswald Bold" panose="00000800000000000000" charset="-9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image.png"/>
          <p:cNvSpPr/>
          <p:nvPr/>
        </p:nvSpPr>
        <p:spPr>
          <a:xfrm>
            <a:off x="7391400" y="7912268"/>
            <a:ext cx="3286125" cy="628650"/>
          </a:xfrm>
          <a:custGeom>
            <a:avLst/>
            <a:gdLst/>
            <a:ahLst/>
            <a:cxnLst/>
            <a:rect l="l" t="t" r="r" b="b"/>
            <a:pathLst>
              <a:path w="3286125" h="628650">
                <a:moveTo>
                  <a:pt x="0" y="0"/>
                </a:moveTo>
                <a:lnTo>
                  <a:pt x="3286125" y="0"/>
                </a:lnTo>
                <a:lnTo>
                  <a:pt x="3286125" y="628650"/>
                </a:lnTo>
                <a:lnTo>
                  <a:pt x="0" y="6286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830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/>
          <p:cNvSpPr/>
          <p:nvPr/>
        </p:nvSpPr>
        <p:spPr>
          <a:xfrm>
            <a:off x="504810" y="384881"/>
            <a:ext cx="1261900" cy="1859153"/>
          </a:xfrm>
          <a:custGeom>
            <a:avLst/>
            <a:gdLst/>
            <a:ahLst/>
            <a:cxnLst/>
            <a:rect l="l" t="t" r="r" b="b"/>
            <a:pathLst>
              <a:path w="1261900" h="1859153">
                <a:moveTo>
                  <a:pt x="0" y="0"/>
                </a:moveTo>
                <a:lnTo>
                  <a:pt x="1261900" y="0"/>
                </a:lnTo>
                <a:lnTo>
                  <a:pt x="1261900" y="1859153"/>
                </a:lnTo>
                <a:lnTo>
                  <a:pt x="0" y="18591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TextBox 8"/>
          <p:cNvSpPr txBox="1"/>
          <p:nvPr/>
        </p:nvSpPr>
        <p:spPr>
          <a:xfrm>
            <a:off x="2514600" y="3411657"/>
            <a:ext cx="13501688" cy="2125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80"/>
              </a:lnSpc>
            </a:pPr>
            <a:r>
              <a:rPr lang="tr-TR" sz="6500" b="1" dirty="0">
                <a:solidFill>
                  <a:srgbClr val="1E3A8A"/>
                </a:solidFill>
                <a:latin typeface="Oswald Bold"/>
                <a:ea typeface="Oswald Bold"/>
                <a:cs typeface="Oswald Bold"/>
                <a:sym typeface="Oswald Bold"/>
              </a:rPr>
              <a:t>Web Tabanlı Arıza Bildirim ve Yönetim Sistemi</a:t>
            </a:r>
            <a:endParaRPr lang="en-US" sz="6500" b="1" dirty="0">
              <a:solidFill>
                <a:srgbClr val="1E3A8A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605087" y="7048500"/>
            <a:ext cx="12858750" cy="309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0"/>
              </a:lnSpc>
            </a:pPr>
            <a:r>
              <a:rPr lang="tr-TR" sz="2025" dirty="0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Hazırlayan </a:t>
            </a:r>
            <a:endParaRPr lang="en-US" sz="2025" dirty="0">
              <a:solidFill>
                <a:srgbClr val="64748B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996635" y="742151"/>
            <a:ext cx="4348460" cy="1157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200">
                <a:solidFill>
                  <a:srgbClr val="1E3A8A"/>
                </a:solidFill>
                <a:latin typeface="Oswald"/>
                <a:ea typeface="Oswald"/>
                <a:cs typeface="Oswald"/>
                <a:sym typeface="Oswald"/>
              </a:rPr>
              <a:t>HACETTEPE UNIVERSITY </a:t>
            </a:r>
          </a:p>
          <a:p>
            <a:pPr algn="l">
              <a:lnSpc>
                <a:spcPts val="3124"/>
              </a:lnSpc>
            </a:pPr>
            <a:r>
              <a:rPr lang="en-US" sz="2200">
                <a:solidFill>
                  <a:srgbClr val="1E3A8A"/>
                </a:solidFill>
                <a:latin typeface="Oswald"/>
                <a:ea typeface="Oswald"/>
                <a:cs typeface="Oswald"/>
                <a:sym typeface="Oswald"/>
              </a:rPr>
              <a:t>FACULTY OF ENGINEERING</a:t>
            </a:r>
          </a:p>
          <a:p>
            <a:pPr algn="l">
              <a:lnSpc>
                <a:spcPts val="3124"/>
              </a:lnSpc>
            </a:pPr>
            <a:r>
              <a:rPr lang="en-US" sz="2200">
                <a:solidFill>
                  <a:srgbClr val="1E3A8A"/>
                </a:solidFill>
                <a:latin typeface="Oswald"/>
                <a:ea typeface="Oswald"/>
                <a:cs typeface="Oswald"/>
                <a:sym typeface="Oswald"/>
              </a:rPr>
              <a:t>DEPARTMENT OF GEOMATICS ENGINEERING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 dirty="0"/>
          </a:p>
        </p:txBody>
      </p:sp>
      <p:sp>
        <p:nvSpPr>
          <p:cNvPr id="3" name="Freeform 3" descr="image.png"/>
          <p:cNvSpPr/>
          <p:nvPr/>
        </p:nvSpPr>
        <p:spPr>
          <a:xfrm>
            <a:off x="9586937" y="3095625"/>
            <a:ext cx="8316671" cy="6048488"/>
          </a:xfrm>
          <a:custGeom>
            <a:avLst/>
            <a:gdLst/>
            <a:ahLst/>
            <a:cxnLst/>
            <a:rect l="l" t="t" r="r" b="b"/>
            <a:pathLst>
              <a:path w="8316671" h="6048488">
                <a:moveTo>
                  <a:pt x="0" y="0"/>
                </a:moveTo>
                <a:lnTo>
                  <a:pt x="8316671" y="0"/>
                </a:lnTo>
                <a:lnTo>
                  <a:pt x="8316671" y="6048488"/>
                </a:lnTo>
                <a:lnTo>
                  <a:pt x="0" y="6048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4" name="Group 4"/>
          <p:cNvGrpSpPr/>
          <p:nvPr/>
        </p:nvGrpSpPr>
        <p:grpSpPr>
          <a:xfrm>
            <a:off x="857250" y="2085975"/>
            <a:ext cx="16573500" cy="28575"/>
            <a:chOff x="0" y="0"/>
            <a:chExt cx="22098000" cy="38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098000" cy="38100"/>
            </a:xfrm>
            <a:custGeom>
              <a:avLst/>
              <a:gdLst/>
              <a:ahLst/>
              <a:cxnLst/>
              <a:rect l="l" t="t" r="r" b="b"/>
              <a:pathLst>
                <a:path w="22098000" h="38100">
                  <a:moveTo>
                    <a:pt x="0" y="0"/>
                  </a:moveTo>
                  <a:lnTo>
                    <a:pt x="22098000" y="0"/>
                  </a:lnTo>
                  <a:lnTo>
                    <a:pt x="22098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857250" y="857250"/>
            <a:ext cx="17402175" cy="78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Projenin Amacı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pic>
        <p:nvPicPr>
          <p:cNvPr id="22" name="Resim 21" descr="dış mekan, kara taşıtı, taşıt, araç, tekerle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69ECAD8-002B-A39C-4761-6B6CA2A8D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3197" y="3124199"/>
            <a:ext cx="9989966" cy="5991340"/>
          </a:xfrm>
          <a:prstGeom prst="rect">
            <a:avLst/>
          </a:prstGeom>
        </p:spPr>
      </p:pic>
      <p:sp>
        <p:nvSpPr>
          <p:cNvPr id="23" name="Metin kutusu 22">
            <a:extLst>
              <a:ext uri="{FF2B5EF4-FFF2-40B4-BE49-F238E27FC236}">
                <a16:creationId xmlns:a16="http://schemas.microsoft.com/office/drawing/2014/main" id="{1479FEC5-2B51-8996-470A-9B152CFC462B}"/>
              </a:ext>
            </a:extLst>
          </p:cNvPr>
          <p:cNvSpPr txBox="1"/>
          <p:nvPr/>
        </p:nvSpPr>
        <p:spPr>
          <a:xfrm>
            <a:off x="857250" y="2501703"/>
            <a:ext cx="52598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Mevcut Sorunlar:</a:t>
            </a:r>
            <a:endParaRPr lang="tr-T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Altyapı sorunları geç fark ediliyor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Bildirimler konumsal değil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Ekip yönlendirme manuel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Veri takibi zor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tr-TR" sz="3200" dirty="0"/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D2B880B1-A86A-30E6-1BAE-4F9142185E73}"/>
              </a:ext>
            </a:extLst>
          </p:cNvPr>
          <p:cNvSpPr txBox="1"/>
          <p:nvPr/>
        </p:nvSpPr>
        <p:spPr>
          <a:xfrm>
            <a:off x="876300" y="5826352"/>
            <a:ext cx="497406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Çözüm:</a:t>
            </a:r>
            <a:endParaRPr lang="tr-T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Yol ve kaldırım hasarlarını harita üzerinden toplamak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Farklı kullanıcı rollerini tek sistemde yönetmek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Müdahale süresini kısaltmak</a:t>
            </a:r>
          </a:p>
          <a:p>
            <a:endParaRPr lang="tr-T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 dirty="0"/>
          </a:p>
        </p:txBody>
      </p:sp>
      <p:grpSp>
        <p:nvGrpSpPr>
          <p:cNvPr id="3" name="Group 3"/>
          <p:cNvGrpSpPr/>
          <p:nvPr/>
        </p:nvGrpSpPr>
        <p:grpSpPr>
          <a:xfrm>
            <a:off x="857250" y="1955006"/>
            <a:ext cx="7429500" cy="28575"/>
            <a:chOff x="0" y="0"/>
            <a:chExt cx="9906000" cy="38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06000" cy="38100"/>
            </a:xfrm>
            <a:custGeom>
              <a:avLst/>
              <a:gdLst/>
              <a:ahLst/>
              <a:cxnLst/>
              <a:rect l="l" t="t" r="r" b="b"/>
              <a:pathLst>
                <a:path w="9906000" h="38100">
                  <a:moveTo>
                    <a:pt x="0" y="0"/>
                  </a:moveTo>
                  <a:lnTo>
                    <a:pt x="9906000" y="0"/>
                  </a:lnTo>
                  <a:lnTo>
                    <a:pt x="9906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5" name="Freeform 5" descr="image.png"/>
          <p:cNvSpPr/>
          <p:nvPr/>
        </p:nvSpPr>
        <p:spPr>
          <a:xfrm>
            <a:off x="1371600" y="3009900"/>
            <a:ext cx="330863" cy="312057"/>
          </a:xfrm>
          <a:custGeom>
            <a:avLst/>
            <a:gdLst/>
            <a:ahLst/>
            <a:cxnLst/>
            <a:rect l="l" t="t" r="r" b="b"/>
            <a:pathLst>
              <a:path w="330863" h="312057">
                <a:moveTo>
                  <a:pt x="0" y="0"/>
                </a:moveTo>
                <a:lnTo>
                  <a:pt x="330863" y="0"/>
                </a:lnTo>
                <a:lnTo>
                  <a:pt x="330863" y="312058"/>
                </a:lnTo>
                <a:lnTo>
                  <a:pt x="0" y="312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663" b="-5663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3" name="TextBox 13"/>
          <p:cNvSpPr txBox="1"/>
          <p:nvPr/>
        </p:nvSpPr>
        <p:spPr>
          <a:xfrm>
            <a:off x="857250" y="857250"/>
            <a:ext cx="7800975" cy="78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Kullanıcı Rolleri: 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id="23" name="Freeform 5" descr="image.png">
            <a:extLst>
              <a:ext uri="{FF2B5EF4-FFF2-40B4-BE49-F238E27FC236}">
                <a16:creationId xmlns:a16="http://schemas.microsoft.com/office/drawing/2014/main" id="{0AC7079B-F069-F4F7-D33F-ED17D216691C}"/>
              </a:ext>
            </a:extLst>
          </p:cNvPr>
          <p:cNvSpPr/>
          <p:nvPr/>
        </p:nvSpPr>
        <p:spPr>
          <a:xfrm>
            <a:off x="1371599" y="4036219"/>
            <a:ext cx="330863" cy="312057"/>
          </a:xfrm>
          <a:custGeom>
            <a:avLst/>
            <a:gdLst/>
            <a:ahLst/>
            <a:cxnLst/>
            <a:rect l="l" t="t" r="r" b="b"/>
            <a:pathLst>
              <a:path w="330863" h="312057">
                <a:moveTo>
                  <a:pt x="0" y="0"/>
                </a:moveTo>
                <a:lnTo>
                  <a:pt x="330863" y="0"/>
                </a:lnTo>
                <a:lnTo>
                  <a:pt x="330863" y="312058"/>
                </a:lnTo>
                <a:lnTo>
                  <a:pt x="0" y="312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663" b="-5663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24" name="Freeform 5" descr="image.png">
            <a:extLst>
              <a:ext uri="{FF2B5EF4-FFF2-40B4-BE49-F238E27FC236}">
                <a16:creationId xmlns:a16="http://schemas.microsoft.com/office/drawing/2014/main" id="{F1CFC46D-B520-AB03-1802-E3CB632ADE66}"/>
              </a:ext>
            </a:extLst>
          </p:cNvPr>
          <p:cNvSpPr/>
          <p:nvPr/>
        </p:nvSpPr>
        <p:spPr>
          <a:xfrm>
            <a:off x="1371599" y="5376994"/>
            <a:ext cx="330863" cy="312057"/>
          </a:xfrm>
          <a:custGeom>
            <a:avLst/>
            <a:gdLst/>
            <a:ahLst/>
            <a:cxnLst/>
            <a:rect l="l" t="t" r="r" b="b"/>
            <a:pathLst>
              <a:path w="330863" h="312057">
                <a:moveTo>
                  <a:pt x="0" y="0"/>
                </a:moveTo>
                <a:lnTo>
                  <a:pt x="330863" y="0"/>
                </a:lnTo>
                <a:lnTo>
                  <a:pt x="330863" y="312058"/>
                </a:lnTo>
                <a:lnTo>
                  <a:pt x="0" y="312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663" b="-5663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27" name="Metin kutusu 26">
            <a:extLst>
              <a:ext uri="{FF2B5EF4-FFF2-40B4-BE49-F238E27FC236}">
                <a16:creationId xmlns:a16="http://schemas.microsoft.com/office/drawing/2014/main" id="{67A6BC70-82F0-4172-D022-635281DAF503}"/>
              </a:ext>
            </a:extLst>
          </p:cNvPr>
          <p:cNvSpPr txBox="1"/>
          <p:nvPr/>
        </p:nvSpPr>
        <p:spPr>
          <a:xfrm>
            <a:off x="1828800" y="2896495"/>
            <a:ext cx="6153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Kullanıcı : Arızaları Bildirir</a:t>
            </a:r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9B0EFB77-7AF2-BC0A-57F1-AC2F0800CE17}"/>
              </a:ext>
            </a:extLst>
          </p:cNvPr>
          <p:cNvSpPr txBox="1"/>
          <p:nvPr/>
        </p:nvSpPr>
        <p:spPr>
          <a:xfrm>
            <a:off x="1821426" y="3823337"/>
            <a:ext cx="65246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Belediye Çalışanı : Arızanın Durumunu Günceller</a:t>
            </a:r>
          </a:p>
        </p:txBody>
      </p:sp>
      <p:sp>
        <p:nvSpPr>
          <p:cNvPr id="29" name="Metin kutusu 28">
            <a:extLst>
              <a:ext uri="{FF2B5EF4-FFF2-40B4-BE49-F238E27FC236}">
                <a16:creationId xmlns:a16="http://schemas.microsoft.com/office/drawing/2014/main" id="{A2750D83-0489-EE0E-04B7-C568B1F1E3BB}"/>
              </a:ext>
            </a:extLst>
          </p:cNvPr>
          <p:cNvSpPr txBox="1"/>
          <p:nvPr/>
        </p:nvSpPr>
        <p:spPr>
          <a:xfrm>
            <a:off x="1828800" y="5097274"/>
            <a:ext cx="61531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Müdür : Gelen Arızalara Ekipleri Atar</a:t>
            </a:r>
          </a:p>
        </p:txBody>
      </p:sp>
      <p:pic>
        <p:nvPicPr>
          <p:cNvPr id="33" name="Resim 32" descr="metin, harita, ekran görüntüsü, atlas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558B6F3-FCDC-41BE-B04C-9DE195758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5798" y="985555"/>
            <a:ext cx="7363853" cy="4048690"/>
          </a:xfrm>
          <a:prstGeom prst="rect">
            <a:avLst/>
          </a:prstGeom>
        </p:spPr>
      </p:pic>
      <p:pic>
        <p:nvPicPr>
          <p:cNvPr id="35" name="Resim 34" descr="metin, harita, atlas, ekran görüntüsü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4765955-59A3-0AE8-5D22-715331132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3029" y="5689051"/>
            <a:ext cx="7878058" cy="3317617"/>
          </a:xfrm>
          <a:prstGeom prst="rect">
            <a:avLst/>
          </a:prstGeom>
        </p:spPr>
      </p:pic>
      <p:pic>
        <p:nvPicPr>
          <p:cNvPr id="37" name="Resim 36" descr="harita, metin, atlas, ekran görüntüsü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2A453C9-8E7A-0844-3E06-62744D4D6D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0052" y="6174492"/>
            <a:ext cx="6587372" cy="39203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3" name="Group 3"/>
          <p:cNvGrpSpPr/>
          <p:nvPr/>
        </p:nvGrpSpPr>
        <p:grpSpPr>
          <a:xfrm>
            <a:off x="857250" y="2085975"/>
            <a:ext cx="16573500" cy="28575"/>
            <a:chOff x="0" y="0"/>
            <a:chExt cx="22098000" cy="38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098000" cy="38100"/>
            </a:xfrm>
            <a:custGeom>
              <a:avLst/>
              <a:gdLst/>
              <a:ahLst/>
              <a:cxnLst/>
              <a:rect l="l" t="t" r="r" b="b"/>
              <a:pathLst>
                <a:path w="22098000" h="38100">
                  <a:moveTo>
                    <a:pt x="0" y="0"/>
                  </a:moveTo>
                  <a:lnTo>
                    <a:pt x="22098000" y="0"/>
                  </a:lnTo>
                  <a:lnTo>
                    <a:pt x="22098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57250" y="857250"/>
            <a:ext cx="17402175" cy="78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Database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8</a:t>
            </a:r>
          </a:p>
        </p:txBody>
      </p:sp>
      <p:pic>
        <p:nvPicPr>
          <p:cNvPr id="23" name="Resim 22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11FD6D4-2659-E80E-FA0F-F7EF7B1CD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3750856"/>
            <a:ext cx="6451498" cy="5640794"/>
          </a:xfrm>
          <a:prstGeom prst="rect">
            <a:avLst/>
          </a:prstGeom>
        </p:spPr>
      </p:pic>
      <p:sp>
        <p:nvSpPr>
          <p:cNvPr id="24" name="Metin kutusu 23">
            <a:extLst>
              <a:ext uri="{FF2B5EF4-FFF2-40B4-BE49-F238E27FC236}">
                <a16:creationId xmlns:a16="http://schemas.microsoft.com/office/drawing/2014/main" id="{3B58EFE6-CD9B-AD82-56A6-648F37D45362}"/>
              </a:ext>
            </a:extLst>
          </p:cNvPr>
          <p:cNvSpPr txBox="1"/>
          <p:nvPr/>
        </p:nvSpPr>
        <p:spPr>
          <a:xfrm>
            <a:off x="1295400" y="2501702"/>
            <a:ext cx="64644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200" b="1" dirty="0"/>
              <a:t>Sistemde mekânsal veriler </a:t>
            </a:r>
            <a:r>
              <a:rPr lang="tr-TR" sz="3200" b="1" dirty="0" err="1"/>
              <a:t>PostGIS</a:t>
            </a:r>
            <a:r>
              <a:rPr lang="tr-TR" sz="3200" b="1" dirty="0"/>
              <a:t> üzerinde saklanmaktadır</a:t>
            </a:r>
            <a:endParaRPr lang="tr-TR" sz="3200" dirty="0"/>
          </a:p>
        </p:txBody>
      </p:sp>
      <p:pic>
        <p:nvPicPr>
          <p:cNvPr id="26" name="Resim 25" descr="metin, ekran görüntüsü, yazı tipi, sayı, numar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F6F44FE-1CBC-61A5-BF44-36B852675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9536" y="3855388"/>
            <a:ext cx="3841825" cy="5431729"/>
          </a:xfrm>
          <a:prstGeom prst="rect">
            <a:avLst/>
          </a:prstGeom>
        </p:spPr>
      </p:pic>
      <p:pic>
        <p:nvPicPr>
          <p:cNvPr id="29" name="Resim 28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FB9B921-2D74-8B7A-7B92-E76CAECAB1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59" y="3720130"/>
            <a:ext cx="6963551" cy="58048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-1597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3" name="Group 3"/>
          <p:cNvGrpSpPr/>
          <p:nvPr/>
        </p:nvGrpSpPr>
        <p:grpSpPr>
          <a:xfrm>
            <a:off x="857250" y="2085975"/>
            <a:ext cx="7429500" cy="28575"/>
            <a:chOff x="0" y="0"/>
            <a:chExt cx="9906000" cy="38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06000" cy="38100"/>
            </a:xfrm>
            <a:custGeom>
              <a:avLst/>
              <a:gdLst/>
              <a:ahLst/>
              <a:cxnLst/>
              <a:rect l="l" t="t" r="r" b="b"/>
              <a:pathLst>
                <a:path w="9906000" h="38100">
                  <a:moveTo>
                    <a:pt x="0" y="0"/>
                  </a:moveTo>
                  <a:lnTo>
                    <a:pt x="9906000" y="0"/>
                  </a:lnTo>
                  <a:lnTo>
                    <a:pt x="9906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5" name="Freeform 5" descr="image.png"/>
          <p:cNvSpPr/>
          <p:nvPr/>
        </p:nvSpPr>
        <p:spPr>
          <a:xfrm>
            <a:off x="1595697" y="4287189"/>
            <a:ext cx="369223" cy="295004"/>
          </a:xfrm>
          <a:custGeom>
            <a:avLst/>
            <a:gdLst/>
            <a:ahLst/>
            <a:cxnLst/>
            <a:rect l="l" t="t" r="r" b="b"/>
            <a:pathLst>
              <a:path w="369223" h="295004">
                <a:moveTo>
                  <a:pt x="0" y="0"/>
                </a:moveTo>
                <a:lnTo>
                  <a:pt x="369223" y="0"/>
                </a:lnTo>
                <a:lnTo>
                  <a:pt x="369223" y="295004"/>
                </a:lnTo>
                <a:lnTo>
                  <a:pt x="0" y="295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708" b="-15708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6" name="Freeform 6" descr="image.png"/>
          <p:cNvSpPr/>
          <p:nvPr/>
        </p:nvSpPr>
        <p:spPr>
          <a:xfrm>
            <a:off x="1595697" y="5172200"/>
            <a:ext cx="369223" cy="295004"/>
          </a:xfrm>
          <a:custGeom>
            <a:avLst/>
            <a:gdLst/>
            <a:ahLst/>
            <a:cxnLst/>
            <a:rect l="l" t="t" r="r" b="b"/>
            <a:pathLst>
              <a:path w="369223" h="295004">
                <a:moveTo>
                  <a:pt x="0" y="0"/>
                </a:moveTo>
                <a:lnTo>
                  <a:pt x="369223" y="0"/>
                </a:lnTo>
                <a:lnTo>
                  <a:pt x="369223" y="295003"/>
                </a:lnTo>
                <a:lnTo>
                  <a:pt x="0" y="2950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708" b="-15708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 descr="image.png"/>
          <p:cNvSpPr/>
          <p:nvPr/>
        </p:nvSpPr>
        <p:spPr>
          <a:xfrm>
            <a:off x="1595697" y="7096747"/>
            <a:ext cx="369223" cy="295004"/>
          </a:xfrm>
          <a:custGeom>
            <a:avLst/>
            <a:gdLst/>
            <a:ahLst/>
            <a:cxnLst/>
            <a:rect l="l" t="t" r="r" b="b"/>
            <a:pathLst>
              <a:path w="369223" h="295004">
                <a:moveTo>
                  <a:pt x="0" y="0"/>
                </a:moveTo>
                <a:lnTo>
                  <a:pt x="369223" y="0"/>
                </a:lnTo>
                <a:lnTo>
                  <a:pt x="369223" y="295003"/>
                </a:lnTo>
                <a:lnTo>
                  <a:pt x="0" y="2950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708" b="-15708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TextBox 8"/>
          <p:cNvSpPr txBox="1"/>
          <p:nvPr/>
        </p:nvSpPr>
        <p:spPr>
          <a:xfrm>
            <a:off x="857250" y="857250"/>
            <a:ext cx="11258550" cy="7872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Crud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 ve </a:t>
            </a: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Apı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 Geliştirme (</a:t>
            </a: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Postman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):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57250" y="2561785"/>
            <a:ext cx="10079801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4"/>
              </a:lnSpc>
            </a:pPr>
            <a:r>
              <a:rPr lang="tr-TR" sz="4000" dirty="0"/>
              <a:t>Sistem </a:t>
            </a:r>
            <a:r>
              <a:rPr lang="tr-TR" sz="4000" dirty="0" err="1"/>
              <a:t>Spatial</a:t>
            </a:r>
            <a:r>
              <a:rPr lang="tr-TR" sz="4000" dirty="0"/>
              <a:t> CRUD destekler:</a:t>
            </a:r>
            <a:endParaRPr lang="en-US" sz="3687" dirty="0">
              <a:solidFill>
                <a:srgbClr val="2563EB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9</a:t>
            </a: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E2C2E555-F4AC-E6C7-89BF-44BC72ED765E}"/>
              </a:ext>
            </a:extLst>
          </p:cNvPr>
          <p:cNvSpPr txBox="1"/>
          <p:nvPr/>
        </p:nvSpPr>
        <p:spPr>
          <a:xfrm>
            <a:off x="2241838" y="4287189"/>
            <a:ext cx="8045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3200" b="1" dirty="0"/>
              <a:t>POST:</a:t>
            </a:r>
            <a:r>
              <a:rPr lang="nn-NO" sz="3200" dirty="0"/>
              <a:t> Harita üzerinde nokta ekleme</a:t>
            </a:r>
            <a:endParaRPr lang="tr-TR" sz="3200" dirty="0"/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83F77D7D-937D-B07C-005A-906441157DB7}"/>
              </a:ext>
            </a:extLst>
          </p:cNvPr>
          <p:cNvSpPr txBox="1"/>
          <p:nvPr/>
        </p:nvSpPr>
        <p:spPr>
          <a:xfrm>
            <a:off x="2219715" y="5127523"/>
            <a:ext cx="5911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GET:</a:t>
            </a:r>
            <a:r>
              <a:rPr lang="tr-TR" sz="3200" dirty="0"/>
              <a:t> Mekânsal verileri çekme</a:t>
            </a: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B3F7BD16-B82D-E8AF-B566-F1E04E1AE2BC}"/>
              </a:ext>
            </a:extLst>
          </p:cNvPr>
          <p:cNvSpPr txBox="1"/>
          <p:nvPr/>
        </p:nvSpPr>
        <p:spPr>
          <a:xfrm>
            <a:off x="2261503" y="7022419"/>
            <a:ext cx="6044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PUT:</a:t>
            </a:r>
            <a:r>
              <a:rPr lang="tr-TR" sz="3200" dirty="0"/>
              <a:t> Durum / ekip güncelleme</a:t>
            </a:r>
          </a:p>
        </p:txBody>
      </p:sp>
      <p:sp>
        <p:nvSpPr>
          <p:cNvPr id="17" name="Freeform 6" descr="image.png">
            <a:extLst>
              <a:ext uri="{FF2B5EF4-FFF2-40B4-BE49-F238E27FC236}">
                <a16:creationId xmlns:a16="http://schemas.microsoft.com/office/drawing/2014/main" id="{D490BD77-1004-33FE-1811-8913A4D87B99}"/>
              </a:ext>
            </a:extLst>
          </p:cNvPr>
          <p:cNvSpPr/>
          <p:nvPr/>
        </p:nvSpPr>
        <p:spPr>
          <a:xfrm>
            <a:off x="1595697" y="6122516"/>
            <a:ext cx="369223" cy="295004"/>
          </a:xfrm>
          <a:custGeom>
            <a:avLst/>
            <a:gdLst/>
            <a:ahLst/>
            <a:cxnLst/>
            <a:rect l="l" t="t" r="r" b="b"/>
            <a:pathLst>
              <a:path w="369223" h="295004">
                <a:moveTo>
                  <a:pt x="0" y="0"/>
                </a:moveTo>
                <a:lnTo>
                  <a:pt x="369223" y="0"/>
                </a:lnTo>
                <a:lnTo>
                  <a:pt x="369223" y="295003"/>
                </a:lnTo>
                <a:lnTo>
                  <a:pt x="0" y="2950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708" b="-15708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9A01EC23-38C4-9F7C-4016-DDF3904D5CF4}"/>
              </a:ext>
            </a:extLst>
          </p:cNvPr>
          <p:cNvSpPr txBox="1"/>
          <p:nvPr/>
        </p:nvSpPr>
        <p:spPr>
          <a:xfrm>
            <a:off x="2261503" y="6122516"/>
            <a:ext cx="3605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DELETE:</a:t>
            </a:r>
            <a:r>
              <a:rPr lang="tr-TR" sz="3200" dirty="0"/>
              <a:t> Arıza silme</a:t>
            </a:r>
          </a:p>
        </p:txBody>
      </p:sp>
      <p:pic>
        <p:nvPicPr>
          <p:cNvPr id="20" name="Resim 19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EF341D3-390A-EEE0-23C1-72E1DBF04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7979" y="352026"/>
            <a:ext cx="5557071" cy="4739855"/>
          </a:xfrm>
          <a:prstGeom prst="rect">
            <a:avLst/>
          </a:prstGeom>
        </p:spPr>
      </p:pic>
      <p:pic>
        <p:nvPicPr>
          <p:cNvPr id="22" name="Resim 21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155BA39-2387-640B-9144-F922BFF202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864" y="5246083"/>
            <a:ext cx="4199446" cy="4706205"/>
          </a:xfrm>
          <a:prstGeom prst="rect">
            <a:avLst/>
          </a:prstGeom>
        </p:spPr>
      </p:pic>
      <p:pic>
        <p:nvPicPr>
          <p:cNvPr id="24" name="Resim 23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78CD535D-9822-09A8-19BF-7E8BDE25B6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93055" y="5299658"/>
            <a:ext cx="4199446" cy="45211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857250" y="857250"/>
            <a:ext cx="11477218" cy="78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Swagger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 API </a:t>
            </a: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Dökümentasyonu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857250" y="2085975"/>
            <a:ext cx="7429500" cy="28575"/>
            <a:chOff x="0" y="0"/>
            <a:chExt cx="9906000" cy="38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906000" cy="38100"/>
            </a:xfrm>
            <a:custGeom>
              <a:avLst/>
              <a:gdLst/>
              <a:ahLst/>
              <a:cxnLst/>
              <a:rect l="l" t="t" r="r" b="b"/>
              <a:pathLst>
                <a:path w="9906000" h="38100">
                  <a:moveTo>
                    <a:pt x="0" y="0"/>
                  </a:moveTo>
                  <a:lnTo>
                    <a:pt x="9906000" y="0"/>
                  </a:lnTo>
                  <a:lnTo>
                    <a:pt x="9906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10</a:t>
            </a:r>
          </a:p>
        </p:txBody>
      </p:sp>
      <p:pic>
        <p:nvPicPr>
          <p:cNvPr id="9" name="Resim 8" descr="ekran görüntüsü, metin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69CF8502-18FC-B5AA-87DF-A64BD9B8B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829" y="2646823"/>
            <a:ext cx="14478000" cy="67638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5" name="TextBox 5"/>
          <p:cNvSpPr txBox="1"/>
          <p:nvPr/>
        </p:nvSpPr>
        <p:spPr>
          <a:xfrm>
            <a:off x="0" y="54904"/>
            <a:ext cx="6368221" cy="1059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41"/>
              </a:lnSpc>
            </a:pPr>
            <a:r>
              <a:rPr lang="tr-TR" sz="6458" b="1" dirty="0" err="1">
                <a:solidFill>
                  <a:srgbClr val="1E3A8A"/>
                </a:solidFill>
                <a:latin typeface="Oswald Bold"/>
                <a:ea typeface="Oswald Bold"/>
                <a:cs typeface="Oswald Bold"/>
                <a:sym typeface="Oswald Bold"/>
              </a:rPr>
              <a:t>İndex</a:t>
            </a:r>
            <a:r>
              <a:rPr lang="tr-TR" sz="6458" b="1" dirty="0">
                <a:solidFill>
                  <a:srgbClr val="1E3A8A"/>
                </a:solidFill>
                <a:latin typeface="Oswald Bold"/>
                <a:ea typeface="Oswald Bold"/>
                <a:cs typeface="Oswald Bold"/>
                <a:sym typeface="Oswald Bold"/>
              </a:rPr>
              <a:t> Deneyi : </a:t>
            </a:r>
            <a:endParaRPr lang="en-US" sz="6458" b="1" dirty="0">
              <a:solidFill>
                <a:srgbClr val="1E3A8A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701799" y="9823351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E3A8A"/>
                </a:solidFill>
                <a:latin typeface="Arimo"/>
                <a:ea typeface="Arimo"/>
                <a:cs typeface="Arimo"/>
                <a:sym typeface="Arimo"/>
              </a:rPr>
              <a:t>11</a:t>
            </a:r>
          </a:p>
        </p:txBody>
      </p:sp>
      <p:pic>
        <p:nvPicPr>
          <p:cNvPr id="9" name="Resim 8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FA89E3CF-59D1-43E6-B925-120FD006B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1" y="3619500"/>
            <a:ext cx="8153400" cy="5638800"/>
          </a:xfrm>
          <a:prstGeom prst="rect">
            <a:avLst/>
          </a:prstGeom>
        </p:spPr>
      </p:pic>
      <p:pic>
        <p:nvPicPr>
          <p:cNvPr id="11" name="Resim 10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257CAD4B-BDB9-8B67-B159-ED3D03459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4335" y="3619500"/>
            <a:ext cx="8806664" cy="5638800"/>
          </a:xfrm>
          <a:prstGeom prst="rect">
            <a:avLst/>
          </a:prstGeo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BC304FFB-5546-F11F-4893-90F9B5DFD896}"/>
              </a:ext>
            </a:extLst>
          </p:cNvPr>
          <p:cNvSpPr txBox="1"/>
          <p:nvPr/>
        </p:nvSpPr>
        <p:spPr>
          <a:xfrm>
            <a:off x="762001" y="2491051"/>
            <a:ext cx="7391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/>
              <a:t>Index yokken :  sıralı tarama, yüksek </a:t>
            </a:r>
            <a:r>
              <a:rPr lang="tr-TR" sz="3200" b="1" dirty="0" err="1"/>
              <a:t>excution</a:t>
            </a:r>
            <a:r>
              <a:rPr lang="tr-TR" sz="3200" b="1" dirty="0"/>
              <a:t> time 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5BB42786-DD46-E746-873A-3106548BB859}"/>
              </a:ext>
            </a:extLst>
          </p:cNvPr>
          <p:cNvSpPr txBox="1"/>
          <p:nvPr/>
        </p:nvSpPr>
        <p:spPr>
          <a:xfrm>
            <a:off x="9677400" y="2324100"/>
            <a:ext cx="78485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 err="1"/>
              <a:t>ındex</a:t>
            </a:r>
            <a:r>
              <a:rPr lang="tr-TR" sz="3200" b="1" dirty="0"/>
              <a:t> varken : </a:t>
            </a:r>
            <a:r>
              <a:rPr lang="tr-TR" sz="3200" b="1" dirty="0" err="1"/>
              <a:t>bitmap</a:t>
            </a:r>
            <a:r>
              <a:rPr lang="tr-TR" sz="3200" b="1" dirty="0"/>
              <a:t> </a:t>
            </a:r>
            <a:r>
              <a:rPr lang="tr-TR" sz="3200" b="1" dirty="0" err="1"/>
              <a:t>index</a:t>
            </a:r>
            <a:r>
              <a:rPr lang="tr-TR" sz="3200" b="1" dirty="0"/>
              <a:t> </a:t>
            </a:r>
            <a:r>
              <a:rPr lang="tr-TR" sz="3200" b="1" dirty="0" err="1"/>
              <a:t>scan</a:t>
            </a:r>
            <a:r>
              <a:rPr lang="tr-TR" sz="3200" b="1" dirty="0"/>
              <a:t>, daha düşük </a:t>
            </a:r>
            <a:r>
              <a:rPr lang="tr-TR" sz="3200" b="1" dirty="0" err="1"/>
              <a:t>excution</a:t>
            </a:r>
            <a:r>
              <a:rPr lang="tr-TR" sz="3200" b="1" dirty="0"/>
              <a:t> time</a:t>
            </a:r>
          </a:p>
          <a:p>
            <a:r>
              <a:rPr lang="tr-TR" dirty="0"/>
              <a:t>                      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-2667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 descr="image.png"/>
          <p:cNvSpPr/>
          <p:nvPr/>
        </p:nvSpPr>
        <p:spPr>
          <a:xfrm>
            <a:off x="9572625" y="3200400"/>
            <a:ext cx="7858125" cy="5715000"/>
          </a:xfrm>
          <a:custGeom>
            <a:avLst/>
            <a:gdLst/>
            <a:ahLst/>
            <a:cxnLst/>
            <a:rect l="l" t="t" r="r" b="b"/>
            <a:pathLst>
              <a:path w="7858125" h="5715000">
                <a:moveTo>
                  <a:pt x="0" y="0"/>
                </a:moveTo>
                <a:lnTo>
                  <a:pt x="7858125" y="0"/>
                </a:lnTo>
                <a:lnTo>
                  <a:pt x="7858125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4" name="Group 4"/>
          <p:cNvGrpSpPr/>
          <p:nvPr/>
        </p:nvGrpSpPr>
        <p:grpSpPr>
          <a:xfrm>
            <a:off x="857250" y="2085975"/>
            <a:ext cx="16573500" cy="28575"/>
            <a:chOff x="0" y="0"/>
            <a:chExt cx="22098000" cy="38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098000" cy="38100"/>
            </a:xfrm>
            <a:custGeom>
              <a:avLst/>
              <a:gdLst/>
              <a:ahLst/>
              <a:cxnLst/>
              <a:rect l="l" t="t" r="r" b="b"/>
              <a:pathLst>
                <a:path w="22098000" h="38100">
                  <a:moveTo>
                    <a:pt x="0" y="0"/>
                  </a:moveTo>
                  <a:lnTo>
                    <a:pt x="22098000" y="0"/>
                  </a:lnTo>
                  <a:lnTo>
                    <a:pt x="2209800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E8F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6" name="Freeform 6" descr="image.png"/>
          <p:cNvSpPr/>
          <p:nvPr/>
        </p:nvSpPr>
        <p:spPr>
          <a:xfrm>
            <a:off x="1428750" y="4071253"/>
            <a:ext cx="285750" cy="300038"/>
          </a:xfrm>
          <a:custGeom>
            <a:avLst/>
            <a:gdLst/>
            <a:ahLst/>
            <a:cxnLst/>
            <a:rect l="l" t="t" r="r" b="b"/>
            <a:pathLst>
              <a:path w="285750" h="300038">
                <a:moveTo>
                  <a:pt x="0" y="0"/>
                </a:moveTo>
                <a:lnTo>
                  <a:pt x="285750" y="0"/>
                </a:lnTo>
                <a:lnTo>
                  <a:pt x="285750" y="300037"/>
                </a:lnTo>
                <a:lnTo>
                  <a:pt x="0" y="3000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 descr="image.png"/>
          <p:cNvSpPr/>
          <p:nvPr/>
        </p:nvSpPr>
        <p:spPr>
          <a:xfrm>
            <a:off x="1428750" y="6488058"/>
            <a:ext cx="285750" cy="300038"/>
          </a:xfrm>
          <a:custGeom>
            <a:avLst/>
            <a:gdLst/>
            <a:ahLst/>
            <a:cxnLst/>
            <a:rect l="l" t="t" r="r" b="b"/>
            <a:pathLst>
              <a:path w="285750" h="300038">
                <a:moveTo>
                  <a:pt x="0" y="0"/>
                </a:moveTo>
                <a:lnTo>
                  <a:pt x="285750" y="0"/>
                </a:lnTo>
                <a:lnTo>
                  <a:pt x="285750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5" name="TextBox 15"/>
          <p:cNvSpPr txBox="1"/>
          <p:nvPr/>
        </p:nvSpPr>
        <p:spPr>
          <a:xfrm>
            <a:off x="857250" y="857250"/>
            <a:ext cx="17402175" cy="78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Performance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 </a:t>
            </a: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Testing</a:t>
            </a:r>
            <a:r>
              <a:rPr lang="tr-TR" sz="5400" b="1" dirty="0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- </a:t>
            </a:r>
            <a:r>
              <a:rPr lang="tr-TR" sz="5400" b="1" dirty="0" err="1">
                <a:solidFill>
                  <a:srgbClr val="1E40AF"/>
                </a:solidFill>
                <a:latin typeface="Oswald Bold"/>
                <a:ea typeface="Oswald Bold"/>
                <a:cs typeface="Oswald Bold"/>
                <a:sym typeface="Oswald Bold"/>
              </a:rPr>
              <a:t>Artillery</a:t>
            </a:r>
            <a:endParaRPr lang="en-US" sz="5400" b="1" dirty="0">
              <a:solidFill>
                <a:srgbClr val="1E40AF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12</a:t>
            </a:r>
          </a:p>
        </p:txBody>
      </p:sp>
      <p:pic>
        <p:nvPicPr>
          <p:cNvPr id="18" name="Resim 17" descr="metin, ekran görüntüsü, yazılım, multimedya yazılım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37F9003-9F7C-EBD1-5BC1-B8D943BC8F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2569093"/>
            <a:ext cx="8777462" cy="6977613"/>
          </a:xfrm>
          <a:prstGeom prst="rect">
            <a:avLst/>
          </a:prstGeom>
        </p:spPr>
      </p:pic>
      <p:sp>
        <p:nvSpPr>
          <p:cNvPr id="20" name="Metin kutusu 19">
            <a:extLst>
              <a:ext uri="{FF2B5EF4-FFF2-40B4-BE49-F238E27FC236}">
                <a16:creationId xmlns:a16="http://schemas.microsoft.com/office/drawing/2014/main" id="{1B308F5B-6E5C-FF68-1A00-2314B0FEE973}"/>
              </a:ext>
            </a:extLst>
          </p:cNvPr>
          <p:cNvSpPr txBox="1"/>
          <p:nvPr/>
        </p:nvSpPr>
        <p:spPr>
          <a:xfrm>
            <a:off x="1847850" y="3892153"/>
            <a:ext cx="5029200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tr-TR" sz="2800" b="1" dirty="0" err="1"/>
              <a:t>Artillery</a:t>
            </a:r>
            <a:r>
              <a:rPr lang="tr-TR" sz="2800" b="1" dirty="0"/>
              <a:t> ile </a:t>
            </a:r>
            <a:r>
              <a:rPr lang="tr-TR" sz="2800" b="1" dirty="0" err="1"/>
              <a:t>load</a:t>
            </a:r>
            <a:r>
              <a:rPr lang="tr-TR" sz="2800" b="1" dirty="0"/>
              <a:t> test yapıldı: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800" dirty="0"/>
              <a:t>Aynı anda çoklu kullanıcı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800" dirty="0"/>
              <a:t>/</a:t>
            </a:r>
            <a:r>
              <a:rPr lang="tr-TR" sz="2800" dirty="0" err="1"/>
              <a:t>reports</a:t>
            </a:r>
            <a:r>
              <a:rPr lang="tr-TR" sz="2800" dirty="0"/>
              <a:t> </a:t>
            </a:r>
            <a:r>
              <a:rPr lang="tr-TR" sz="2800" dirty="0" err="1"/>
              <a:t>endpointi</a:t>
            </a:r>
            <a:r>
              <a:rPr lang="tr-TR" sz="2800" dirty="0"/>
              <a:t> test edildi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800" dirty="0" err="1"/>
              <a:t>Response</a:t>
            </a:r>
            <a:r>
              <a:rPr lang="tr-TR" sz="2800" dirty="0"/>
              <a:t> time ve </a:t>
            </a:r>
            <a:r>
              <a:rPr lang="tr-TR" sz="2800" dirty="0" err="1"/>
              <a:t>request</a:t>
            </a:r>
            <a:r>
              <a:rPr lang="tr-TR" sz="2800" dirty="0"/>
              <a:t> rate ölçüldü</a:t>
            </a:r>
          </a:p>
          <a:p>
            <a:pPr>
              <a:buFont typeface="Arial" panose="020B0604020202020204" pitchFamily="34" charset="0"/>
              <a:buChar char="•"/>
            </a:pPr>
            <a:endParaRPr lang="tr-TR" dirty="0"/>
          </a:p>
          <a:p>
            <a:pPr>
              <a:buNone/>
            </a:pPr>
            <a:r>
              <a:rPr lang="tr-TR" sz="2800" b="1" dirty="0"/>
              <a:t>Sonuç: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800" dirty="0"/>
              <a:t>Sistem stabil çalıştı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800" dirty="0"/>
              <a:t>Ortalama </a:t>
            </a:r>
            <a:r>
              <a:rPr lang="tr-TR" sz="2800" dirty="0" err="1"/>
              <a:t>response</a:t>
            </a:r>
            <a:r>
              <a:rPr lang="tr-TR" sz="2800" dirty="0"/>
              <a:t> time düşük kaldı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image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2" name="TextBox 12"/>
          <p:cNvSpPr txBox="1"/>
          <p:nvPr/>
        </p:nvSpPr>
        <p:spPr>
          <a:xfrm>
            <a:off x="3124200" y="4440742"/>
            <a:ext cx="12562804" cy="1405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7"/>
              </a:lnSpc>
            </a:pPr>
            <a:r>
              <a:rPr lang="en-US" sz="6399" b="1" dirty="0">
                <a:solidFill>
                  <a:srgbClr val="2563EB"/>
                </a:solidFill>
                <a:latin typeface="Inter Bold"/>
                <a:ea typeface="Inter Bold"/>
                <a:cs typeface="Inter Bold"/>
                <a:sym typeface="Inter Bold"/>
              </a:rPr>
              <a:t>Thank You For Your</a:t>
            </a:r>
            <a:r>
              <a:rPr lang="tr-TR" sz="6399" b="1" dirty="0">
                <a:solidFill>
                  <a:srgbClr val="2563EB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tr-TR" sz="6399" b="1" dirty="0" err="1">
                <a:solidFill>
                  <a:srgbClr val="2563EB"/>
                </a:solidFill>
                <a:latin typeface="Inter Bold"/>
                <a:ea typeface="Inter Bold"/>
                <a:cs typeface="Inter Bold"/>
                <a:sym typeface="Inter Bold"/>
              </a:rPr>
              <a:t>Listening</a:t>
            </a:r>
            <a:endParaRPr lang="en-US" sz="6399" b="1" dirty="0">
              <a:solidFill>
                <a:srgbClr val="2563EB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188</Words>
  <Application>Microsoft Office PowerPoint</Application>
  <PresentationFormat>Özel</PresentationFormat>
  <Paragraphs>51</Paragraphs>
  <Slides>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7" baseType="lpstr">
      <vt:lpstr>Oswald Bold</vt:lpstr>
      <vt:lpstr>Arimo</vt:lpstr>
      <vt:lpstr>Inter</vt:lpstr>
      <vt:lpstr>Oswald</vt:lpstr>
      <vt:lpstr>Calibri</vt:lpstr>
      <vt:lpstr>Inter Bold</vt:lpstr>
      <vt:lpstr>Arial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</dc:title>
  <cp:lastModifiedBy>ENGIN GOKHAN SEFER</cp:lastModifiedBy>
  <cp:revision>3</cp:revision>
  <dcterms:created xsi:type="dcterms:W3CDTF">2006-08-16T00:00:00Z</dcterms:created>
  <dcterms:modified xsi:type="dcterms:W3CDTF">2026-01-15T18:20:43Z</dcterms:modified>
  <dc:identifier>DAG8J3JY87o</dc:identifier>
</cp:coreProperties>
</file>

<file path=docProps/thumbnail.jpeg>
</file>